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80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9" r:id="rId18"/>
    <p:sldId id="271" r:id="rId19"/>
    <p:sldId id="272" r:id="rId20"/>
    <p:sldId id="273" r:id="rId21"/>
    <p:sldId id="274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657"/>
    <p:restoredTop sz="96327"/>
  </p:normalViewPr>
  <p:slideViewPr>
    <p:cSldViewPr snapToGrid="0" snapToObjects="1">
      <p:cViewPr varScale="1">
        <p:scale>
          <a:sx n="118" d="100"/>
          <a:sy n="118" d="100"/>
        </p:scale>
        <p:origin x="248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12/3/20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0C0788-EC17-224D-908F-2807A0C36E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System level I&amp;O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CDFE193-2F84-2D4E-80A1-06A708DD8E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1900012901</a:t>
            </a:r>
            <a:r>
              <a:rPr kumimoji="1" lang="zh-CN" altLang="en-US" dirty="0"/>
              <a:t> 王泽州</a:t>
            </a:r>
          </a:p>
        </p:txBody>
      </p:sp>
    </p:spTree>
    <p:extLst>
      <p:ext uri="{BB962C8B-B14F-4D97-AF65-F5344CB8AC3E}">
        <p14:creationId xmlns:p14="http://schemas.microsoft.com/office/powerpoint/2010/main" val="3173651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460922-A786-D44F-8D50-CD9A133B7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RIO</a:t>
            </a:r>
            <a:r>
              <a:rPr kumimoji="1" lang="zh-CN" altLang="en-US" dirty="0"/>
              <a:t>的无缓冲的输入输出函数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C3042A-E55B-7C40-BC08-602420EEED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调用</a:t>
            </a:r>
            <a:r>
              <a:rPr kumimoji="1" lang="en-US" altLang="zh-CN" dirty="0" err="1"/>
              <a:t>rio_readn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rio_writen</a:t>
            </a:r>
            <a:r>
              <a:rPr kumimoji="1" lang="zh-CN" altLang="en-US" dirty="0"/>
              <a:t>函数，应用程序可以在内存和文件之间直接传送数据</a:t>
            </a:r>
            <a:endParaRPr kumimoji="1" lang="en-US" altLang="zh-CN" dirty="0"/>
          </a:p>
          <a:p>
            <a:r>
              <a:rPr kumimoji="1" lang="zh-CN" altLang="en-US" dirty="0"/>
              <a:t>对同一个描述符，可以任意交错地调用</a:t>
            </a:r>
            <a:r>
              <a:rPr kumimoji="1" lang="en-US" altLang="zh-CN" dirty="0" err="1"/>
              <a:t>rio_readn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rio_writen</a:t>
            </a:r>
            <a:endParaRPr kumimoji="1" lang="en-US" altLang="zh-CN" dirty="0"/>
          </a:p>
          <a:p>
            <a:r>
              <a:rPr kumimoji="1" lang="zh-CN" altLang="en-US" dirty="0"/>
              <a:t>主要区别就是这里面的函数处理了不足值和被</a:t>
            </a:r>
            <a:r>
              <a:rPr kumimoji="1" lang="en-US" altLang="zh-CN" dirty="0"/>
              <a:t>signal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handler</a:t>
            </a:r>
            <a:r>
              <a:rPr kumimoji="1" lang="zh-CN" altLang="en-US"/>
              <a:t>中断的情况</a:t>
            </a:r>
            <a:endParaRPr kumimoji="1" lang="zh-CN" altLang="en-US" dirty="0"/>
          </a:p>
        </p:txBody>
      </p:sp>
      <p:pic>
        <p:nvPicPr>
          <p:cNvPr id="5" name="图片 4" descr="文本, 信件&#10;&#10;描述已自动生成">
            <a:extLst>
              <a:ext uri="{FF2B5EF4-FFF2-40B4-BE49-F238E27FC236}">
                <a16:creationId xmlns:a16="http://schemas.microsoft.com/office/drawing/2014/main" id="{566A43D4-FF88-8D46-89A5-6A90093B1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610" y="4399545"/>
            <a:ext cx="67691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917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15C187-A0C3-7E4E-9046-5DB56C08A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RIO</a:t>
            </a:r>
            <a:r>
              <a:rPr kumimoji="1" lang="zh-CN" altLang="en-US" dirty="0"/>
              <a:t>的带缓冲的输入函数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8EE29F-A444-9C40-A168-477D17691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包装函数</a:t>
            </a:r>
            <a:r>
              <a:rPr kumimoji="1" lang="en-US" altLang="zh-CN" dirty="0" err="1"/>
              <a:t>rio_readlineb</a:t>
            </a:r>
            <a:r>
              <a:rPr kumimoji="1" lang="zh-CN" altLang="en-US" dirty="0"/>
              <a:t>读取文本文件中文本行的数量（带缓冲）</a:t>
            </a:r>
            <a:endParaRPr kumimoji="1" lang="en-US" altLang="zh-CN" dirty="0"/>
          </a:p>
          <a:p>
            <a:r>
              <a:rPr kumimoji="1" lang="zh-CN" altLang="en-US" dirty="0"/>
              <a:t>对于即包含文本行也包含二进制数据的文件，提供了</a:t>
            </a:r>
            <a:r>
              <a:rPr kumimoji="1" lang="en-US" altLang="zh-CN" dirty="0" err="1"/>
              <a:t>rio_readnb</a:t>
            </a:r>
            <a:r>
              <a:rPr kumimoji="1" lang="zh-CN" altLang="en-US" dirty="0"/>
              <a:t>（带缓冲）</a:t>
            </a:r>
            <a:endParaRPr kumimoji="1" lang="en-US" altLang="zh-CN" dirty="0"/>
          </a:p>
          <a:p>
            <a:r>
              <a:rPr kumimoji="1" lang="en-US" altLang="zh-CN" dirty="0" err="1"/>
              <a:t>rio_readlineb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rio_readnb</a:t>
            </a:r>
            <a:r>
              <a:rPr kumimoji="1" lang="zh-CN" altLang="en-US" dirty="0"/>
              <a:t>的调用可以任意交叉使用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注意这些带缓冲的函数的调用</a:t>
            </a:r>
            <a:r>
              <a:rPr kumimoji="1" lang="zh-CN" altLang="en-US" b="1" dirty="0"/>
              <a:t>不应当</a:t>
            </a:r>
            <a:r>
              <a:rPr kumimoji="1" lang="zh-CN" altLang="en-US" dirty="0"/>
              <a:t>和无缓冲的</a:t>
            </a:r>
            <a:r>
              <a:rPr kumimoji="1" lang="en-US" altLang="zh-CN" dirty="0" err="1"/>
              <a:t>rio_readn</a:t>
            </a:r>
            <a:r>
              <a:rPr kumimoji="1" lang="zh-CN" altLang="en-US" dirty="0"/>
              <a:t>函数交叉使用</a:t>
            </a:r>
            <a:endParaRPr kumimoji="1" lang="en-US" altLang="zh-CN" dirty="0"/>
          </a:p>
          <a:p>
            <a:r>
              <a:rPr kumimoji="1" lang="zh-CN" altLang="en-US" dirty="0"/>
              <a:t>这里的代码细节不再展开</a:t>
            </a:r>
          </a:p>
        </p:txBody>
      </p:sp>
    </p:spTree>
    <p:extLst>
      <p:ext uri="{BB962C8B-B14F-4D97-AF65-F5344CB8AC3E}">
        <p14:creationId xmlns:p14="http://schemas.microsoft.com/office/powerpoint/2010/main" val="3902603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BC42A9-FE73-B440-B262-2856A31F4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读取文件元数据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AB697C3-FD92-6B4D-A442-A654370D74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应用程序通过调用</a:t>
            </a:r>
            <a:r>
              <a:rPr kumimoji="1" lang="en-US" altLang="zh-CN" dirty="0"/>
              <a:t>stat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fstat</a:t>
            </a:r>
            <a:r>
              <a:rPr kumimoji="1" lang="zh-CN" altLang="en-US" dirty="0"/>
              <a:t>函数，检索到关于文件的信息（</a:t>
            </a:r>
            <a:r>
              <a:rPr kumimoji="1" lang="en-US" altLang="zh-CN" dirty="0"/>
              <a:t>metadata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7CBCCC52-6A70-094B-8B05-DADF233E6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4127" y="2526030"/>
            <a:ext cx="5459657" cy="4331970"/>
          </a:xfrm>
          <a:prstGeom prst="rect">
            <a:avLst/>
          </a:prstGeom>
        </p:spPr>
      </p:pic>
      <p:pic>
        <p:nvPicPr>
          <p:cNvPr id="7" name="图片 6" descr="文本, 表格&#10;&#10;描述已自动生成">
            <a:extLst>
              <a:ext uri="{FF2B5EF4-FFF2-40B4-BE49-F238E27FC236}">
                <a16:creationId xmlns:a16="http://schemas.microsoft.com/office/drawing/2014/main" id="{1FFD94D5-9448-4A48-85E0-27FA830CE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592" y="2689562"/>
            <a:ext cx="6259535" cy="416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251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A85CE1-0899-0B4C-91CC-8F7AD0322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读取目录内容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24D500-C3DA-9E49-9D94-2D96D60C91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应用程序可以用</a:t>
            </a:r>
            <a:r>
              <a:rPr kumimoji="1" lang="en-US" altLang="zh-CN" dirty="0" err="1"/>
              <a:t>readdir</a:t>
            </a:r>
            <a:r>
              <a:rPr kumimoji="1" lang="zh-CN" altLang="en-US" dirty="0"/>
              <a:t>系列函数来读取目录的内容</a:t>
            </a:r>
          </a:p>
        </p:txBody>
      </p:sp>
      <p:pic>
        <p:nvPicPr>
          <p:cNvPr id="7" name="图片 6" descr="文本, 信件&#10;&#10;描述已自动生成">
            <a:extLst>
              <a:ext uri="{FF2B5EF4-FFF2-40B4-BE49-F238E27FC236}">
                <a16:creationId xmlns:a16="http://schemas.microsoft.com/office/drawing/2014/main" id="{16753D2B-AFFD-1145-9F74-70914FD18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2538018"/>
            <a:ext cx="6299974" cy="4319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266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362CA8-72BD-7742-B70B-67238D117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共享文件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FC043F-4065-4849-BA06-61EFBAF59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内核使用三个相关的数据结构来表示打开的文件</a:t>
            </a:r>
            <a:endParaRPr kumimoji="1" lang="en-US" altLang="zh-CN" dirty="0"/>
          </a:p>
          <a:p>
            <a:r>
              <a:rPr kumimoji="1" lang="zh-CN" altLang="en-US" dirty="0"/>
              <a:t>描述符表（</a:t>
            </a:r>
            <a:r>
              <a:rPr kumimoji="1" lang="en-US" altLang="zh-CN" dirty="0"/>
              <a:t>descriptor</a:t>
            </a:r>
            <a:r>
              <a:rPr kumimoji="1" lang="zh-CN" altLang="en-US" dirty="0"/>
              <a:t> </a:t>
            </a:r>
            <a:r>
              <a:rPr kumimoji="1" lang="en-US" altLang="zh-CN" dirty="0"/>
              <a:t>table</a:t>
            </a:r>
            <a:r>
              <a:rPr kumimoji="1" lang="zh-CN" altLang="en-US" dirty="0"/>
              <a:t>），每个进程都有它独立的描述符表，表项通过进程打开的文件描述符来索引，每个打开的描述符表项指向文件表中的一个表项。</a:t>
            </a:r>
            <a:endParaRPr kumimoji="1" lang="en-US" altLang="zh-CN" dirty="0"/>
          </a:p>
          <a:p>
            <a:r>
              <a:rPr kumimoji="1" lang="zh-CN" altLang="en-US" dirty="0"/>
              <a:t>文件表（</a:t>
            </a:r>
            <a:r>
              <a:rPr kumimoji="1" lang="en-US" altLang="zh-CN" dirty="0"/>
              <a:t>file</a:t>
            </a:r>
            <a:r>
              <a:rPr kumimoji="1" lang="zh-CN" altLang="en-US" dirty="0"/>
              <a:t> </a:t>
            </a:r>
            <a:r>
              <a:rPr kumimoji="1" lang="en-US" altLang="zh-CN" dirty="0"/>
              <a:t>table</a:t>
            </a:r>
            <a:r>
              <a:rPr kumimoji="1" lang="zh-CN" altLang="en-US" dirty="0"/>
              <a:t>），打开文件的集合是由一张文件表来表示的，所有进程共享这张表。包括当前的文件位置，引用计数，以及一个指向</a:t>
            </a:r>
            <a:r>
              <a:rPr kumimoji="1" lang="en-US" altLang="zh-CN" dirty="0"/>
              <a:t>v-node</a:t>
            </a:r>
            <a:r>
              <a:rPr kumimoji="1" lang="zh-CN" altLang="en-US" dirty="0"/>
              <a:t>表中对应表项的指针</a:t>
            </a:r>
            <a:endParaRPr kumimoji="1" lang="en-US" altLang="zh-CN" dirty="0"/>
          </a:p>
          <a:p>
            <a:r>
              <a:rPr kumimoji="1" lang="en-US" altLang="zh-CN" dirty="0"/>
              <a:t>v-node</a:t>
            </a:r>
            <a:r>
              <a:rPr kumimoji="1" lang="zh-CN" altLang="en-US" dirty="0"/>
              <a:t>表（</a:t>
            </a:r>
            <a:r>
              <a:rPr kumimoji="1" lang="en-US" altLang="zh-CN" dirty="0"/>
              <a:t>v-node</a:t>
            </a:r>
            <a:r>
              <a:rPr kumimoji="1" lang="zh-CN" altLang="en-US" dirty="0"/>
              <a:t> </a:t>
            </a:r>
            <a:r>
              <a:rPr kumimoji="1" lang="en-US" altLang="zh-CN" dirty="0"/>
              <a:t>table</a:t>
            </a:r>
            <a:r>
              <a:rPr kumimoji="1" lang="zh-CN" altLang="en-US" dirty="0"/>
              <a:t>）。所有进程共享这张</a:t>
            </a:r>
            <a:r>
              <a:rPr kumimoji="1" lang="en-US" altLang="zh-CN" dirty="0"/>
              <a:t>v-node</a:t>
            </a:r>
            <a:r>
              <a:rPr kumimoji="1" lang="zh-CN" altLang="en-US" dirty="0"/>
              <a:t>表。每个表项包含</a:t>
            </a:r>
            <a:r>
              <a:rPr kumimoji="1" lang="en-US" altLang="zh-CN" dirty="0"/>
              <a:t>stat</a:t>
            </a:r>
            <a:r>
              <a:rPr kumimoji="1" lang="zh-CN" altLang="en-US" dirty="0"/>
              <a:t>结构中的大多数信息，包括</a:t>
            </a:r>
            <a:r>
              <a:rPr kumimoji="1" lang="en-US" altLang="zh-CN" dirty="0" err="1"/>
              <a:t>st_mode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st_size</a:t>
            </a:r>
            <a:r>
              <a:rPr kumimoji="1" lang="zh-CN" altLang="en-US" dirty="0"/>
              <a:t>成员</a:t>
            </a:r>
          </a:p>
        </p:txBody>
      </p:sp>
    </p:spTree>
    <p:extLst>
      <p:ext uri="{BB962C8B-B14F-4D97-AF65-F5344CB8AC3E}">
        <p14:creationId xmlns:p14="http://schemas.microsoft.com/office/powerpoint/2010/main" val="12371261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EEAFF1-94B7-B54D-9BD5-1D93028B6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一般情况下的示例</a:t>
            </a:r>
          </a:p>
        </p:txBody>
      </p:sp>
      <p:pic>
        <p:nvPicPr>
          <p:cNvPr id="5" name="内容占位符 4" descr="图示&#10;&#10;描述已自动生成">
            <a:extLst>
              <a:ext uri="{FF2B5EF4-FFF2-40B4-BE49-F238E27FC236}">
                <a16:creationId xmlns:a16="http://schemas.microsoft.com/office/drawing/2014/main" id="{E19EB3C8-15D5-794F-AE6F-3846EE7174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579" y="2083339"/>
            <a:ext cx="8568630" cy="4482053"/>
          </a:xfrm>
        </p:spPr>
      </p:pic>
    </p:spTree>
    <p:extLst>
      <p:ext uri="{BB962C8B-B14F-4D97-AF65-F5344CB8AC3E}">
        <p14:creationId xmlns:p14="http://schemas.microsoft.com/office/powerpoint/2010/main" val="6624252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F17FD4-8C5A-0D4C-8A28-5528E4BAB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Open</a:t>
            </a:r>
            <a:r>
              <a:rPr kumimoji="1" lang="zh-CN" altLang="en-US" dirty="0"/>
              <a:t>一个</a:t>
            </a:r>
            <a:r>
              <a:rPr kumimoji="1" lang="en-US" altLang="zh-CN" dirty="0"/>
              <a:t>filename</a:t>
            </a:r>
            <a:r>
              <a:rPr kumimoji="1" lang="zh-CN" altLang="en-US" dirty="0"/>
              <a:t>两次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03911525-3D5C-4343-9913-DC06F6A71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对不同操作符的读操作可以从文件的不同位置获取数据</a:t>
            </a:r>
          </a:p>
        </p:txBody>
      </p:sp>
      <p:pic>
        <p:nvPicPr>
          <p:cNvPr id="9" name="图片 8" descr="图示&#10;&#10;描述已自动生成">
            <a:extLst>
              <a:ext uri="{FF2B5EF4-FFF2-40B4-BE49-F238E27FC236}">
                <a16:creationId xmlns:a16="http://schemas.microsoft.com/office/drawing/2014/main" id="{C33BD5E6-6466-BF4B-90CF-8B16EFEC79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2521203"/>
            <a:ext cx="6540277" cy="4195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6441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04DE1A-CCC1-8B4D-937B-AC8A1ADB0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一个练习题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B40AD3-2DFD-784F-BA68-59426E3A6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输出</a:t>
            </a:r>
            <a:r>
              <a:rPr kumimoji="1" lang="en-US" altLang="zh-CN" dirty="0"/>
              <a:t>f</a:t>
            </a:r>
            <a:endParaRPr kumimoji="1" lang="zh-CN" altLang="en-US" dirty="0"/>
          </a:p>
        </p:txBody>
      </p:sp>
      <p:pic>
        <p:nvPicPr>
          <p:cNvPr id="5" name="图片 4" descr="文本, 信件&#10;&#10;描述已自动生成">
            <a:extLst>
              <a:ext uri="{FF2B5EF4-FFF2-40B4-BE49-F238E27FC236}">
                <a16:creationId xmlns:a16="http://schemas.microsoft.com/office/drawing/2014/main" id="{7AD63785-0322-9A45-8F05-8AEE1B478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2508148"/>
            <a:ext cx="8440538" cy="40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2081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625A4F-5741-DC4E-ADB0-A47A2EEFD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Fork</a:t>
            </a:r>
            <a:r>
              <a:rPr kumimoji="1" lang="zh-CN" altLang="en-US" dirty="0"/>
              <a:t>之后父子进程共享文件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C1D28C-9418-CE4D-AA92-B8AB436ED4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父子进程共享相同的打开文件表集合，因此共享相同的文件位置</a:t>
            </a:r>
          </a:p>
        </p:txBody>
      </p:sp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23C60E06-019F-8D47-B146-A5F13150E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2669730"/>
            <a:ext cx="6704869" cy="3975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1822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51E1A8-8B1A-E348-8E8C-5419672BD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一个练习题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3F629735-B315-9F4E-B8C6-AEB1362582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文件位置共享！因此答案为</a:t>
            </a:r>
            <a:r>
              <a:rPr lang="en-US" altLang="zh-CN" dirty="0"/>
              <a:t>o</a:t>
            </a:r>
            <a:endParaRPr lang="zh-CN" altLang="en-US" dirty="0"/>
          </a:p>
        </p:txBody>
      </p:sp>
      <p:pic>
        <p:nvPicPr>
          <p:cNvPr id="9" name="图片 8" descr="文本, 信件&#10;&#10;描述已自动生成">
            <a:extLst>
              <a:ext uri="{FF2B5EF4-FFF2-40B4-BE49-F238E27FC236}">
                <a16:creationId xmlns:a16="http://schemas.microsoft.com/office/drawing/2014/main" id="{507D418A-46B4-9B4E-978B-17963731DD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2491431"/>
            <a:ext cx="7235221" cy="4366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072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08D81C-6EDC-3147-82D3-8DE0696D0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文件的类型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CF8F4E-8340-DE4A-A4A6-8B12614420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普通文件（</a:t>
            </a:r>
            <a:r>
              <a:rPr kumimoji="1" lang="en-US" altLang="zh-CN" dirty="0"/>
              <a:t>regular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file</a:t>
            </a:r>
            <a:r>
              <a:rPr kumimoji="1" lang="zh-CN" altLang="en-US" dirty="0"/>
              <a:t>）包含任意数据。通常要区分文本文件（</a:t>
            </a:r>
            <a:r>
              <a:rPr kumimoji="1" lang="en-US" altLang="zh-CN" dirty="0"/>
              <a:t>text</a:t>
            </a:r>
            <a:r>
              <a:rPr kumimoji="1" lang="zh-CN" altLang="en-US" dirty="0"/>
              <a:t> </a:t>
            </a:r>
            <a:r>
              <a:rPr kumimoji="1" lang="en-US" altLang="zh-CN" dirty="0"/>
              <a:t>file</a:t>
            </a:r>
            <a:r>
              <a:rPr kumimoji="1" lang="zh-CN" altLang="en-US" dirty="0"/>
              <a:t>）和二进制文件（</a:t>
            </a:r>
            <a:r>
              <a:rPr kumimoji="1" lang="en-US" altLang="zh-CN" dirty="0"/>
              <a:t>binary</a:t>
            </a:r>
            <a:r>
              <a:rPr kumimoji="1" lang="zh-CN" altLang="en-US" dirty="0"/>
              <a:t> </a:t>
            </a:r>
            <a:r>
              <a:rPr kumimoji="1" lang="en-US" altLang="zh-CN" dirty="0"/>
              <a:t>file</a:t>
            </a:r>
            <a:r>
              <a:rPr kumimoji="1" lang="zh-CN" altLang="en-US" dirty="0"/>
              <a:t>），文本文件只含有</a:t>
            </a:r>
            <a:r>
              <a:rPr kumimoji="1" lang="en-US" altLang="zh-CN" dirty="0"/>
              <a:t>ASCII</a:t>
            </a:r>
            <a:r>
              <a:rPr kumimoji="1" lang="zh-CN" altLang="en-US" dirty="0"/>
              <a:t>或</a:t>
            </a:r>
            <a:r>
              <a:rPr kumimoji="1" lang="en-US" altLang="zh-CN" dirty="0"/>
              <a:t>Unicode</a:t>
            </a:r>
            <a:r>
              <a:rPr kumimoji="1" lang="zh-CN" altLang="en-US" dirty="0"/>
              <a:t>字符的普通文件；二进制文件是所有的其他文件。对内核而言，文本文件和二进制文件没有区别。</a:t>
            </a:r>
            <a:endParaRPr kumimoji="1" lang="en-US" altLang="zh-CN" dirty="0"/>
          </a:p>
          <a:p>
            <a:r>
              <a:rPr kumimoji="1" lang="zh-CN" altLang="en-US" dirty="0"/>
              <a:t>目录（</a:t>
            </a:r>
            <a:r>
              <a:rPr kumimoji="1" lang="en-US" altLang="zh-CN" dirty="0"/>
              <a:t>directory</a:t>
            </a:r>
            <a:r>
              <a:rPr kumimoji="1" lang="zh-CN" altLang="en-US" dirty="0"/>
              <a:t>）是包含一组链接（</a:t>
            </a:r>
            <a:r>
              <a:rPr kumimoji="1" lang="en-US" altLang="zh-CN" dirty="0"/>
              <a:t>link</a:t>
            </a:r>
            <a:r>
              <a:rPr kumimoji="1" lang="zh-CN" altLang="en-US" dirty="0"/>
              <a:t>）的文件，其中每个链接都将一个文件名（</a:t>
            </a:r>
            <a:r>
              <a:rPr kumimoji="1" lang="en-US" altLang="zh-CN" dirty="0"/>
              <a:t>filename</a:t>
            </a:r>
            <a:r>
              <a:rPr kumimoji="1" lang="zh-CN" altLang="en-US" dirty="0"/>
              <a:t>）映射到一个文件，这个文件有可能是一个目录。</a:t>
            </a:r>
            <a:endParaRPr kumimoji="1" lang="en-US" altLang="zh-CN" dirty="0"/>
          </a:p>
          <a:p>
            <a:r>
              <a:rPr kumimoji="1" lang="zh-CN" altLang="en-US" dirty="0"/>
              <a:t>套接字（</a:t>
            </a:r>
            <a:r>
              <a:rPr kumimoji="1" lang="en-US" altLang="zh-CN" dirty="0"/>
              <a:t>socket</a:t>
            </a:r>
            <a:r>
              <a:rPr kumimoji="1" lang="zh-CN" altLang="en-US" dirty="0"/>
              <a:t>）是用来与另一个进程进行跨网络通信的文件。</a:t>
            </a:r>
          </a:p>
        </p:txBody>
      </p:sp>
    </p:spTree>
    <p:extLst>
      <p:ext uri="{BB962C8B-B14F-4D97-AF65-F5344CB8AC3E}">
        <p14:creationId xmlns:p14="http://schemas.microsoft.com/office/powerpoint/2010/main" val="25447577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8D8D62-A37E-964D-B478-9707DC708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I/O</a:t>
            </a:r>
            <a:r>
              <a:rPr kumimoji="1" lang="zh-CN" altLang="en-US" dirty="0"/>
              <a:t>重定向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00C9F1-FBE2-7042-8019-92918EFFB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类似</a:t>
            </a:r>
            <a:r>
              <a:rPr kumimoji="1" lang="en-US" altLang="zh-CN" dirty="0"/>
              <a:t>ls &gt; </a:t>
            </a:r>
            <a:r>
              <a:rPr kumimoji="1" lang="en-US" altLang="zh-CN" dirty="0" err="1"/>
              <a:t>foo.txt</a:t>
            </a:r>
            <a:r>
              <a:rPr kumimoji="1" lang="zh-CN" altLang="en-US" dirty="0"/>
              <a:t>执行</a:t>
            </a:r>
            <a:r>
              <a:rPr kumimoji="1" lang="en-US" altLang="zh-CN" dirty="0"/>
              <a:t>ls</a:t>
            </a:r>
            <a:r>
              <a:rPr kumimoji="1" lang="zh-CN" altLang="en-US" dirty="0"/>
              <a:t>程序将标准输出重定向到磁盘文件</a:t>
            </a:r>
            <a:r>
              <a:rPr kumimoji="1" lang="en-US" altLang="zh-CN" dirty="0" err="1"/>
              <a:t>foo.txt</a:t>
            </a:r>
            <a:endParaRPr kumimoji="1" lang="en-US" altLang="zh-CN" dirty="0"/>
          </a:p>
          <a:p>
            <a:r>
              <a:rPr kumimoji="1" lang="zh-CN" altLang="en-US" dirty="0"/>
              <a:t>使用</a:t>
            </a:r>
            <a:r>
              <a:rPr kumimoji="1" lang="en-US" altLang="zh-CN" dirty="0"/>
              <a:t>dup2(int </a:t>
            </a:r>
            <a:r>
              <a:rPr kumimoji="1" lang="en-US" altLang="zh-CN" dirty="0" err="1"/>
              <a:t>oldfd</a:t>
            </a:r>
            <a:r>
              <a:rPr kumimoji="1" lang="en-US" altLang="zh-CN" dirty="0"/>
              <a:t>, int new </a:t>
            </a:r>
            <a:r>
              <a:rPr kumimoji="1" lang="en-US" altLang="zh-CN" dirty="0" err="1"/>
              <a:t>fd</a:t>
            </a:r>
            <a:r>
              <a:rPr kumimoji="1" lang="en-US" altLang="zh-CN" dirty="0"/>
              <a:t>)</a:t>
            </a:r>
            <a:r>
              <a:rPr kumimoji="1" lang="zh-CN" altLang="en-US" dirty="0"/>
              <a:t>函数复制描述符表表项</a:t>
            </a:r>
            <a:r>
              <a:rPr kumimoji="1" lang="en-US" altLang="zh-CN" dirty="0" err="1"/>
              <a:t>oldfd</a:t>
            </a:r>
            <a:r>
              <a:rPr kumimoji="1" lang="zh-CN" altLang="en-US" dirty="0"/>
              <a:t>到描述符表表项</a:t>
            </a:r>
            <a:r>
              <a:rPr kumimoji="1" lang="en-US" altLang="zh-CN" dirty="0" err="1"/>
              <a:t>newfd</a:t>
            </a:r>
            <a:r>
              <a:rPr kumimoji="1" lang="zh-CN" altLang="en-US" dirty="0"/>
              <a:t>，覆盖描述符表表项</a:t>
            </a:r>
            <a:r>
              <a:rPr kumimoji="1" lang="en-US" altLang="zh-CN" dirty="0" err="1"/>
              <a:t>newfd</a:t>
            </a:r>
            <a:r>
              <a:rPr kumimoji="1" lang="zh-CN" altLang="en-US" dirty="0"/>
              <a:t>之前的内容。如果</a:t>
            </a:r>
            <a:r>
              <a:rPr kumimoji="1" lang="en-US" altLang="zh-CN" dirty="0" err="1"/>
              <a:t>newfd</a:t>
            </a:r>
            <a:r>
              <a:rPr kumimoji="1" lang="zh-CN" altLang="en-US" dirty="0"/>
              <a:t>已经打开了，</a:t>
            </a:r>
            <a:r>
              <a:rPr kumimoji="1" lang="en-US" altLang="zh-CN" dirty="0"/>
              <a:t>dup2</a:t>
            </a:r>
            <a:r>
              <a:rPr kumimoji="1" lang="zh-CN" altLang="en-US" dirty="0"/>
              <a:t>会在复制</a:t>
            </a:r>
            <a:r>
              <a:rPr kumimoji="1" lang="en-US" altLang="zh-CN" dirty="0" err="1"/>
              <a:t>oldfd</a:t>
            </a:r>
            <a:r>
              <a:rPr kumimoji="1" lang="zh-CN" altLang="en-US" dirty="0"/>
              <a:t>之前关闭</a:t>
            </a:r>
            <a:r>
              <a:rPr kumimoji="1" lang="en-US" altLang="zh-CN" dirty="0" err="1"/>
              <a:t>newfd</a:t>
            </a:r>
            <a:r>
              <a:rPr kumimoji="1" lang="zh-CN" altLang="en-US" dirty="0"/>
              <a:t>。图中为</a:t>
            </a:r>
            <a:r>
              <a:rPr kumimoji="1" lang="en-US" altLang="zh-CN" dirty="0"/>
              <a:t>dup2(4,1)</a:t>
            </a:r>
            <a:endParaRPr kumimoji="1" lang="zh-CN" altLang="en-US" dirty="0"/>
          </a:p>
        </p:txBody>
      </p:sp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588261ED-744B-4E4A-B14C-EEC9478A6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3438" y="3429000"/>
            <a:ext cx="5761416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8476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734394-E25F-814B-82E0-F4C3A18AB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总结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37CD48-66AA-E048-8B2F-E237F3F4E8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我们需要知道如何选择这些函数，书上有详细的指导原则</a:t>
            </a:r>
            <a:endParaRPr kumimoji="1" lang="en-US" altLang="zh-CN" dirty="0"/>
          </a:p>
        </p:txBody>
      </p:sp>
      <p:pic>
        <p:nvPicPr>
          <p:cNvPr id="5" name="图片 4" descr="图片包含 文本, 信件&#10;&#10;描述已自动生成">
            <a:extLst>
              <a:ext uri="{FF2B5EF4-FFF2-40B4-BE49-F238E27FC236}">
                <a16:creationId xmlns:a16="http://schemas.microsoft.com/office/drawing/2014/main" id="{D0BB1EC7-330F-6D4A-B126-973B31213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8" y="2563725"/>
            <a:ext cx="9002437" cy="3450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096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标题 1">
            <a:extLst>
              <a:ext uri="{FF2B5EF4-FFF2-40B4-BE49-F238E27FC236}">
                <a16:creationId xmlns:a16="http://schemas.microsoft.com/office/drawing/2014/main" id="{C179747D-A378-3549-B5B6-82833D103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 vert="horz" lIns="91440" tIns="45720" rIns="91440" bIns="0" rtlCol="0">
            <a:normAutofit/>
          </a:bodyPr>
          <a:lstStyle/>
          <a:p>
            <a:r>
              <a:rPr kumimoji="1" lang="zh-CN" altLang="en-US"/>
              <a:t>文件的目录层次结构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6" name="Content Placeholder 35">
            <a:extLst>
              <a:ext uri="{FF2B5EF4-FFF2-40B4-BE49-F238E27FC236}">
                <a16:creationId xmlns:a16="http://schemas.microsoft.com/office/drawing/2014/main" id="{F98A0736-B44D-4BA0-889A-D3FC83A24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r>
              <a:rPr lang="en-US" dirty="0" err="1"/>
              <a:t>每个进程都有一个当前工作目录</a:t>
            </a:r>
            <a:endParaRPr lang="en-US" dirty="0"/>
          </a:p>
          <a:p>
            <a:r>
              <a:rPr lang="en-US" dirty="0" err="1"/>
              <a:t>绝对路径名</a:t>
            </a:r>
            <a:endParaRPr lang="en-US" dirty="0"/>
          </a:p>
          <a:p>
            <a:r>
              <a:rPr lang="en-US" dirty="0" err="1"/>
              <a:t>相对路径名</a:t>
            </a:r>
            <a:endParaRPr lang="en-US" dirty="0"/>
          </a:p>
        </p:txBody>
      </p:sp>
      <p:pic>
        <p:nvPicPr>
          <p:cNvPr id="5" name="内容占位符 4" descr="图示&#10;&#10;描述已自动生成">
            <a:extLst>
              <a:ext uri="{FF2B5EF4-FFF2-40B4-BE49-F238E27FC236}">
                <a16:creationId xmlns:a16="http://schemas.microsoft.com/office/drawing/2014/main" id="{029692CF-0A41-8F48-B61F-82E804989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7595" y="2896323"/>
            <a:ext cx="7689902" cy="3037512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930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812DA2-9F5E-C24D-9362-6020D92DC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打开和关闭文件</a:t>
            </a:r>
          </a:p>
        </p:txBody>
      </p: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035902F7-573C-4640-AD4A-B4ACCB444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Open</a:t>
            </a:r>
            <a:r>
              <a:rPr kumimoji="1" lang="zh-CN" altLang="en-US" dirty="0"/>
              <a:t>函数将</a:t>
            </a:r>
            <a:r>
              <a:rPr kumimoji="1" lang="en-US" altLang="zh-CN" dirty="0"/>
              <a:t>filename</a:t>
            </a:r>
            <a:r>
              <a:rPr kumimoji="1" lang="zh-CN" altLang="en-US" dirty="0"/>
              <a:t>转换为一个文件描述符，并且返回描述符数字</a:t>
            </a:r>
            <a:endParaRPr kumimoji="1" lang="en-US" altLang="zh-CN" dirty="0"/>
          </a:p>
          <a:p>
            <a:r>
              <a:rPr kumimoji="1" lang="en-US" altLang="zh-CN" dirty="0"/>
              <a:t>Flags</a:t>
            </a:r>
            <a:r>
              <a:rPr kumimoji="1" lang="zh-CN" altLang="en-US" dirty="0"/>
              <a:t>参数描述了进程打算如何访问这个文件</a:t>
            </a:r>
            <a:endParaRPr kumimoji="1"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12" name="图片 11" descr="文本, 信件&#10;&#10;描述已自动生成">
            <a:extLst>
              <a:ext uri="{FF2B5EF4-FFF2-40B4-BE49-F238E27FC236}">
                <a16:creationId xmlns:a16="http://schemas.microsoft.com/office/drawing/2014/main" id="{B7C22355-5BA2-104C-A9CC-FD4DB65A0F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7" y="3218725"/>
            <a:ext cx="6756400" cy="1295400"/>
          </a:xfrm>
          <a:prstGeom prst="rect">
            <a:avLst/>
          </a:prstGeom>
        </p:spPr>
      </p:pic>
      <p:pic>
        <p:nvPicPr>
          <p:cNvPr id="14" name="图片 13" descr="文本&#10;&#10;描述已自动生成">
            <a:extLst>
              <a:ext uri="{FF2B5EF4-FFF2-40B4-BE49-F238E27FC236}">
                <a16:creationId xmlns:a16="http://schemas.microsoft.com/office/drawing/2014/main" id="{088E1CF9-A027-A94A-A7DA-4BC8B0F627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9560" y="2430543"/>
            <a:ext cx="2057400" cy="736600"/>
          </a:xfrm>
          <a:prstGeom prst="rect">
            <a:avLst/>
          </a:prstGeom>
        </p:spPr>
      </p:pic>
      <p:pic>
        <p:nvPicPr>
          <p:cNvPr id="16" name="图片 15" descr="图片包含 形状&#10;&#10;描述已自动生成">
            <a:extLst>
              <a:ext uri="{FF2B5EF4-FFF2-40B4-BE49-F238E27FC236}">
                <a16:creationId xmlns:a16="http://schemas.microsoft.com/office/drawing/2014/main" id="{C3771A59-2FC2-C84D-857C-AAB3BFD9AA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9441" y="4514125"/>
            <a:ext cx="6756400" cy="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747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588613-BF70-274F-880F-8D4CCA3FB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一个练习题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A596B94-9079-3F45-85C8-082E78E79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0</a:t>
            </a:r>
            <a:r>
              <a:rPr kumimoji="1" lang="zh-CN" altLang="en-US" dirty="0"/>
              <a:t> </a:t>
            </a:r>
            <a:r>
              <a:rPr kumimoji="1" lang="en-US" altLang="zh-CN" dirty="0"/>
              <a:t>1</a:t>
            </a:r>
            <a:r>
              <a:rPr kumimoji="1" lang="zh-CN" altLang="en-US" dirty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/>
              <a:t>分别对应</a:t>
            </a:r>
            <a:r>
              <a:rPr kumimoji="1" lang="en-US" altLang="zh-CN" dirty="0"/>
              <a:t>stdin</a:t>
            </a:r>
            <a:r>
              <a:rPr kumimoji="1" lang="zh-CN" altLang="en-US" dirty="0"/>
              <a:t>，</a:t>
            </a:r>
            <a:r>
              <a:rPr kumimoji="1" lang="en-US" altLang="zh-CN" dirty="0" err="1"/>
              <a:t>stdout</a:t>
            </a:r>
            <a:r>
              <a:rPr kumimoji="1" lang="zh-CN" altLang="en-US" dirty="0"/>
              <a:t>，</a:t>
            </a:r>
            <a:r>
              <a:rPr kumimoji="1" lang="en-US" altLang="zh-CN" dirty="0"/>
              <a:t>stderr</a:t>
            </a:r>
          </a:p>
          <a:p>
            <a:r>
              <a:rPr kumimoji="1" lang="zh-CN" altLang="en-US" dirty="0"/>
              <a:t>每次打开会选择一个最小的未打开的描述符</a:t>
            </a:r>
            <a:endParaRPr kumimoji="1" lang="en-US" altLang="zh-CN" dirty="0"/>
          </a:p>
          <a:p>
            <a:r>
              <a:rPr kumimoji="1" lang="zh-CN" altLang="en-US" dirty="0"/>
              <a:t>答案是</a:t>
            </a:r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pic>
        <p:nvPicPr>
          <p:cNvPr id="7" name="图片 6" descr="文本, 信件&#10;&#10;描述已自动生成">
            <a:extLst>
              <a:ext uri="{FF2B5EF4-FFF2-40B4-BE49-F238E27FC236}">
                <a16:creationId xmlns:a16="http://schemas.microsoft.com/office/drawing/2014/main" id="{416BE848-1944-7245-BD9C-2E83F6BF3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7407" y="3120070"/>
            <a:ext cx="6016443" cy="3731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616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90F9D0-9747-7E46-85A7-3A0B5C45D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读和写文件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D06A4D-704E-4245-A370-F4355491B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read</a:t>
            </a:r>
            <a:r>
              <a:rPr kumimoji="1" lang="zh-CN" altLang="en-US" dirty="0"/>
              <a:t>函数从描述符为</a:t>
            </a:r>
            <a:r>
              <a:rPr kumimoji="1" lang="en-US" altLang="zh-CN" dirty="0" err="1"/>
              <a:t>fd</a:t>
            </a:r>
            <a:r>
              <a:rPr kumimoji="1" lang="zh-CN" altLang="en-US" dirty="0"/>
              <a:t>的当前文件位置复制最多</a:t>
            </a:r>
            <a:r>
              <a:rPr kumimoji="1" lang="en-US" altLang="zh-CN" dirty="0"/>
              <a:t>n</a:t>
            </a:r>
            <a:r>
              <a:rPr kumimoji="1" lang="zh-CN" altLang="en-US" dirty="0"/>
              <a:t>个字节到内存位置</a:t>
            </a:r>
            <a:r>
              <a:rPr kumimoji="1" lang="en-US" altLang="zh-CN" dirty="0" err="1"/>
              <a:t>buf</a:t>
            </a:r>
            <a:r>
              <a:rPr kumimoji="1" lang="zh-CN" altLang="en-US" dirty="0"/>
              <a:t>。返回值为</a:t>
            </a:r>
            <a:r>
              <a:rPr kumimoji="1" lang="en-US" altLang="zh-CN" dirty="0"/>
              <a:t>-1</a:t>
            </a:r>
            <a:r>
              <a:rPr kumimoji="1" lang="zh-CN" altLang="en-US" dirty="0"/>
              <a:t>表示一个错误，而返回值</a:t>
            </a:r>
            <a:r>
              <a:rPr kumimoji="1" lang="en-US" altLang="zh-CN" dirty="0"/>
              <a:t>0</a:t>
            </a:r>
            <a:r>
              <a:rPr kumimoji="1" lang="zh-CN" altLang="en-US" dirty="0"/>
              <a:t>表示</a:t>
            </a:r>
            <a:r>
              <a:rPr kumimoji="1" lang="en-US" altLang="zh-CN" dirty="0"/>
              <a:t>EOF</a:t>
            </a:r>
            <a:r>
              <a:rPr kumimoji="1" lang="zh-CN" altLang="en-US" dirty="0"/>
              <a:t>（</a:t>
            </a:r>
            <a:r>
              <a:rPr kumimoji="1" lang="en-US" altLang="zh-CN" dirty="0"/>
              <a:t>end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file</a:t>
            </a:r>
            <a:r>
              <a:rPr kumimoji="1" lang="zh-CN" altLang="en-US" dirty="0"/>
              <a:t>）。否则返回实际传送的字节数量。</a:t>
            </a:r>
            <a:endParaRPr kumimoji="1" lang="en-US" altLang="zh-CN" dirty="0"/>
          </a:p>
          <a:p>
            <a:r>
              <a:rPr kumimoji="1" lang="en-US" altLang="zh-CN" dirty="0"/>
              <a:t>Write</a:t>
            </a:r>
            <a:r>
              <a:rPr kumimoji="1" lang="zh-CN" altLang="en-US" dirty="0"/>
              <a:t>函数从内存位置</a:t>
            </a:r>
            <a:r>
              <a:rPr kumimoji="1" lang="en-US" altLang="zh-CN" dirty="0" err="1"/>
              <a:t>buf</a:t>
            </a:r>
            <a:r>
              <a:rPr kumimoji="1" lang="zh-CN" altLang="en-US" dirty="0"/>
              <a:t>复制至多</a:t>
            </a:r>
            <a:r>
              <a:rPr kumimoji="1" lang="en-US" altLang="zh-CN" dirty="0"/>
              <a:t>n</a:t>
            </a:r>
            <a:r>
              <a:rPr kumimoji="1" lang="zh-CN" altLang="en-US" dirty="0"/>
              <a:t>个字节到描述符</a:t>
            </a:r>
            <a:r>
              <a:rPr kumimoji="1" lang="en-US" altLang="zh-CN" dirty="0" err="1"/>
              <a:t>fd</a:t>
            </a:r>
            <a:r>
              <a:rPr kumimoji="1" lang="zh-CN" altLang="en-US" dirty="0"/>
              <a:t>的当前文件位置。</a:t>
            </a:r>
          </a:p>
        </p:txBody>
      </p:sp>
      <p:pic>
        <p:nvPicPr>
          <p:cNvPr id="5" name="图片 4" descr="文本, 信件&#10;&#10;描述已自动生成">
            <a:extLst>
              <a:ext uri="{FF2B5EF4-FFF2-40B4-BE49-F238E27FC236}">
                <a16:creationId xmlns:a16="http://schemas.microsoft.com/office/drawing/2014/main" id="{C55ADFDD-7ED4-114C-A98C-2285BC9B8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747" y="3429000"/>
            <a:ext cx="7985029" cy="3285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191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D57845-F860-0443-ACED-A88EE095D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不足值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305EA0-F6D2-4E45-A1C6-F7FD7D766D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某些情况下，</a:t>
            </a:r>
            <a:r>
              <a:rPr kumimoji="1" lang="en-US" altLang="zh-CN" dirty="0"/>
              <a:t>read</a:t>
            </a:r>
            <a:r>
              <a:rPr kumimoji="1" lang="zh-CN" altLang="en-US" dirty="0"/>
              <a:t>和</a:t>
            </a:r>
            <a:r>
              <a:rPr kumimoji="1" lang="en-US" altLang="zh-CN" dirty="0"/>
              <a:t>write</a:t>
            </a:r>
            <a:r>
              <a:rPr kumimoji="1" lang="zh-CN" altLang="en-US" dirty="0"/>
              <a:t>传送的字节比应用程序要求的要少，成为不足值（</a:t>
            </a:r>
            <a:r>
              <a:rPr kumimoji="1" lang="en-US" altLang="zh-CN" dirty="0"/>
              <a:t>short</a:t>
            </a:r>
            <a:r>
              <a:rPr kumimoji="1" lang="zh-CN" altLang="en-US" dirty="0"/>
              <a:t> </a:t>
            </a:r>
            <a:r>
              <a:rPr kumimoji="1" lang="en-US" altLang="zh-CN" dirty="0"/>
              <a:t>count</a:t>
            </a:r>
            <a:r>
              <a:rPr kumimoji="1" lang="zh-CN" altLang="en-US" dirty="0"/>
              <a:t>），这些情况不代表错误</a:t>
            </a:r>
            <a:endParaRPr kumimoji="1" lang="en-US" altLang="zh-CN" dirty="0"/>
          </a:p>
        </p:txBody>
      </p:sp>
      <p:pic>
        <p:nvPicPr>
          <p:cNvPr id="5" name="图片 4" descr="文本, 信件&#10;&#10;描述已自动生成">
            <a:extLst>
              <a:ext uri="{FF2B5EF4-FFF2-40B4-BE49-F238E27FC236}">
                <a16:creationId xmlns:a16="http://schemas.microsoft.com/office/drawing/2014/main" id="{7B890674-5628-4A45-A50A-89AADBFE43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2937446"/>
            <a:ext cx="10062443" cy="3426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571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A75974-4827-314E-84A4-1814C7505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I&amp;O</a:t>
            </a:r>
            <a:r>
              <a:rPr kumimoji="1" lang="zh-CN" altLang="en-US" dirty="0"/>
              <a:t>中的缓冲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B03894-0580-434C-AF16-631D63B6EB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完全类似内存访问，比如从磁盘中读写信息，利用</a:t>
            </a:r>
            <a:r>
              <a:rPr kumimoji="1" lang="en-US" altLang="zh-CN" dirty="0"/>
              <a:t>cache</a:t>
            </a:r>
            <a:r>
              <a:rPr kumimoji="1" lang="zh-CN" altLang="en-US" dirty="0"/>
              <a:t>可以减少对磁盘的读写次数，从而提高计算机的运行速度。</a:t>
            </a:r>
            <a:endParaRPr kumimoji="1" lang="en-US" altLang="zh-CN" dirty="0"/>
          </a:p>
          <a:p>
            <a:r>
              <a:rPr kumimoji="1" lang="zh-CN" altLang="en-US" dirty="0"/>
              <a:t>全缓冲：填满标准</a:t>
            </a:r>
            <a:r>
              <a:rPr kumimoji="1" lang="en-US" altLang="zh-CN" dirty="0"/>
              <a:t>I/O</a:t>
            </a:r>
            <a:r>
              <a:rPr kumimoji="1" lang="zh-CN" altLang="en-US" dirty="0"/>
              <a:t>缓存后进行实际的</a:t>
            </a:r>
            <a:r>
              <a:rPr kumimoji="1" lang="en-US" altLang="zh-CN" dirty="0"/>
              <a:t>I/O</a:t>
            </a:r>
            <a:r>
              <a:rPr kumimoji="1" lang="zh-CN" altLang="en-US" dirty="0"/>
              <a:t>操作</a:t>
            </a:r>
            <a:endParaRPr kumimoji="1" lang="en-US" altLang="zh-CN" dirty="0"/>
          </a:p>
          <a:p>
            <a:r>
              <a:rPr kumimoji="1" lang="zh-CN" altLang="en-US" dirty="0"/>
              <a:t>行缓冲：输入输出过程中遇到换行符时执行真正的</a:t>
            </a:r>
            <a:r>
              <a:rPr kumimoji="1" lang="en-US" altLang="zh-CN" dirty="0"/>
              <a:t>I/O</a:t>
            </a:r>
            <a:r>
              <a:rPr kumimoji="1" lang="zh-CN" altLang="en-US" dirty="0"/>
              <a:t>操作，例如键盘输入。</a:t>
            </a:r>
            <a:endParaRPr kumimoji="1" lang="en-US" altLang="zh-CN" dirty="0"/>
          </a:p>
          <a:p>
            <a:r>
              <a:rPr kumimoji="1" lang="zh-CN" altLang="en-US" dirty="0"/>
              <a:t>不缓冲：不进行缓冲，例如</a:t>
            </a:r>
            <a:r>
              <a:rPr kumimoji="1" lang="en-US" altLang="zh-CN" dirty="0"/>
              <a:t>stderr</a:t>
            </a:r>
            <a:r>
              <a:rPr kumimoji="1" lang="zh-CN" altLang="en-US" dirty="0"/>
              <a:t>，使出错信息尽快显示</a:t>
            </a:r>
          </a:p>
        </p:txBody>
      </p:sp>
    </p:spTree>
    <p:extLst>
      <p:ext uri="{BB962C8B-B14F-4D97-AF65-F5344CB8AC3E}">
        <p14:creationId xmlns:p14="http://schemas.microsoft.com/office/powerpoint/2010/main" val="1693869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849F2A-4C9E-B34A-817B-B87880053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RIO</a:t>
            </a:r>
            <a:r>
              <a:rPr kumimoji="1" lang="zh-CN" altLang="en-US" dirty="0"/>
              <a:t>包简介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645894-12E8-4B44-9C99-5A7B010E4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在网络中容易出现不足值的应用中，</a:t>
            </a:r>
            <a:r>
              <a:rPr kumimoji="1" lang="en-US" altLang="zh-CN" dirty="0"/>
              <a:t>RIO</a:t>
            </a:r>
            <a:r>
              <a:rPr kumimoji="1" lang="zh-CN" altLang="en-US" dirty="0"/>
              <a:t>提供了方便、健壮和高效的</a:t>
            </a:r>
            <a:r>
              <a:rPr kumimoji="1" lang="en-US" altLang="zh-CN" dirty="0"/>
              <a:t>I/O</a:t>
            </a:r>
          </a:p>
        </p:txBody>
      </p:sp>
      <p:pic>
        <p:nvPicPr>
          <p:cNvPr id="5" name="图片 4" descr="文本, 信件&#10;&#10;描述已自动生成">
            <a:extLst>
              <a:ext uri="{FF2B5EF4-FFF2-40B4-BE49-F238E27FC236}">
                <a16:creationId xmlns:a16="http://schemas.microsoft.com/office/drawing/2014/main" id="{856238B8-8EEB-874B-8703-A74DEC2CA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2712252"/>
            <a:ext cx="10540100" cy="275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106680"/>
      </p:ext>
    </p:extLst>
  </p:cSld>
  <p:clrMapOvr>
    <a:masterClrMapping/>
  </p:clrMapOvr>
</p:sld>
</file>

<file path=ppt/theme/theme1.xml><?xml version="1.0" encoding="utf-8"?>
<a:theme xmlns:a="http://schemas.openxmlformats.org/drawingml/2006/main" name="画廊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917</Words>
  <Application>Microsoft Macintosh PowerPoint</Application>
  <PresentationFormat>宽屏</PresentationFormat>
  <Paragraphs>63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4" baseType="lpstr">
      <vt:lpstr>Arial</vt:lpstr>
      <vt:lpstr>Gill Sans MT</vt:lpstr>
      <vt:lpstr>画廊</vt:lpstr>
      <vt:lpstr>System level I&amp;O</vt:lpstr>
      <vt:lpstr>文件的类型</vt:lpstr>
      <vt:lpstr>文件的目录层次结构</vt:lpstr>
      <vt:lpstr>打开和关闭文件</vt:lpstr>
      <vt:lpstr>一个练习题</vt:lpstr>
      <vt:lpstr>读和写文件</vt:lpstr>
      <vt:lpstr>不足值</vt:lpstr>
      <vt:lpstr>I&amp;O中的缓冲</vt:lpstr>
      <vt:lpstr>RIO包简介</vt:lpstr>
      <vt:lpstr>RIO的无缓冲的输入输出函数</vt:lpstr>
      <vt:lpstr>RIO的带缓冲的输入函数</vt:lpstr>
      <vt:lpstr>读取文件元数据</vt:lpstr>
      <vt:lpstr>读取目录内容</vt:lpstr>
      <vt:lpstr>共享文件</vt:lpstr>
      <vt:lpstr>一般情况下的示例</vt:lpstr>
      <vt:lpstr>Open一个filename两次</vt:lpstr>
      <vt:lpstr>一个练习题</vt:lpstr>
      <vt:lpstr>Fork之后父子进程共享文件</vt:lpstr>
      <vt:lpstr>一个练习题</vt:lpstr>
      <vt:lpstr>I/O重定向</vt:lpstr>
      <vt:lpstr>总结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level I&amp;O</dc:title>
  <dc:creator>a34309</dc:creator>
  <cp:lastModifiedBy>a34309</cp:lastModifiedBy>
  <cp:revision>202</cp:revision>
  <dcterms:created xsi:type="dcterms:W3CDTF">2020-12-03T09:15:53Z</dcterms:created>
  <dcterms:modified xsi:type="dcterms:W3CDTF">2020-12-03T10:20:04Z</dcterms:modified>
</cp:coreProperties>
</file>

<file path=docProps/thumbnail.jpeg>
</file>